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6" r:id="rId2"/>
    <p:sldId id="267" r:id="rId3"/>
    <p:sldId id="273" r:id="rId4"/>
    <p:sldId id="283" r:id="rId5"/>
    <p:sldId id="274" r:id="rId6"/>
    <p:sldId id="281" r:id="rId7"/>
    <p:sldId id="280" r:id="rId8"/>
    <p:sldId id="28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053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2021-22</c:v>
                </c:pt>
              </c:strCache>
            </c:strRef>
          </c:tx>
          <c:invertIfNegative val="0"/>
          <c:cat>
            <c:strRef>
              <c:f>Sheet1!$B$4:$B$10</c:f>
              <c:strCache>
                <c:ptCount val="7"/>
                <c:pt idx="0">
                  <c:v>SPONSORED PROJECTS</c:v>
                </c:pt>
                <c:pt idx="1">
                  <c:v>SPONSORED WORKSHOPS</c:v>
                </c:pt>
                <c:pt idx="2">
                  <c:v>MoU’s</c:v>
                </c:pt>
                <c:pt idx="3">
                  <c:v>Consultancy (in Lakhs)</c:v>
                </c:pt>
                <c:pt idx="4">
                  <c:v>No. of Patent Filled </c:v>
                </c:pt>
                <c:pt idx="5">
                  <c:v>No. of Patent Published</c:v>
                </c:pt>
                <c:pt idx="6">
                  <c:v>No. of Patent Granted</c:v>
                </c:pt>
              </c:strCache>
            </c:strRef>
          </c:cat>
          <c:val>
            <c:numRef>
              <c:f>Sheet1!$C$4:$C$10</c:f>
              <c:numCache>
                <c:formatCode>General</c:formatCode>
                <c:ptCount val="7"/>
                <c:pt idx="6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2022-23</c:v>
                </c:pt>
              </c:strCache>
            </c:strRef>
          </c:tx>
          <c:invertIfNegative val="0"/>
          <c:cat>
            <c:strRef>
              <c:f>Sheet1!$B$4:$B$10</c:f>
              <c:strCache>
                <c:ptCount val="7"/>
                <c:pt idx="0">
                  <c:v>SPONSORED PROJECTS</c:v>
                </c:pt>
                <c:pt idx="1">
                  <c:v>SPONSORED WORKSHOPS</c:v>
                </c:pt>
                <c:pt idx="2">
                  <c:v>MoU’s</c:v>
                </c:pt>
                <c:pt idx="3">
                  <c:v>Consultancy (in Lakhs)</c:v>
                </c:pt>
                <c:pt idx="4">
                  <c:v>No. of Patent Filled </c:v>
                </c:pt>
                <c:pt idx="5">
                  <c:v>No. of Patent Published</c:v>
                </c:pt>
                <c:pt idx="6">
                  <c:v>No. of Patent Granted</c:v>
                </c:pt>
              </c:strCache>
            </c:strRef>
          </c:cat>
          <c:val>
            <c:numRef>
              <c:f>Sheet1!$D$4:$D$10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Sheet1!$E$3</c:f>
              <c:strCache>
                <c:ptCount val="1"/>
                <c:pt idx="0">
                  <c:v>2023-24</c:v>
                </c:pt>
              </c:strCache>
            </c:strRef>
          </c:tx>
          <c:invertIfNegative val="0"/>
          <c:cat>
            <c:strRef>
              <c:f>Sheet1!$B$4:$B$10</c:f>
              <c:strCache>
                <c:ptCount val="7"/>
                <c:pt idx="0">
                  <c:v>SPONSORED PROJECTS</c:v>
                </c:pt>
                <c:pt idx="1">
                  <c:v>SPONSORED WORKSHOPS</c:v>
                </c:pt>
                <c:pt idx="2">
                  <c:v>MoU’s</c:v>
                </c:pt>
                <c:pt idx="3">
                  <c:v>Consultancy (in Lakhs)</c:v>
                </c:pt>
                <c:pt idx="4">
                  <c:v>No. of Patent Filled </c:v>
                </c:pt>
                <c:pt idx="5">
                  <c:v>No. of Patent Published</c:v>
                </c:pt>
                <c:pt idx="6">
                  <c:v>No. of Patent Granted</c:v>
                </c:pt>
              </c:strCache>
            </c:strRef>
          </c:cat>
          <c:val>
            <c:numRef>
              <c:f>Sheet1!$E$4:$E$10</c:f>
              <c:numCache>
                <c:formatCode>General</c:formatCode>
                <c:ptCount val="7"/>
                <c:pt idx="0">
                  <c:v>3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Sheet1!$F$3</c:f>
              <c:strCache>
                <c:ptCount val="1"/>
                <c:pt idx="0">
                  <c:v>2024-25</c:v>
                </c:pt>
              </c:strCache>
            </c:strRef>
          </c:tx>
          <c:invertIfNegative val="0"/>
          <c:cat>
            <c:strRef>
              <c:f>Sheet1!$B$4:$B$10</c:f>
              <c:strCache>
                <c:ptCount val="7"/>
                <c:pt idx="0">
                  <c:v>SPONSORED PROJECTS</c:v>
                </c:pt>
                <c:pt idx="1">
                  <c:v>SPONSORED WORKSHOPS</c:v>
                </c:pt>
                <c:pt idx="2">
                  <c:v>MoU’s</c:v>
                </c:pt>
                <c:pt idx="3">
                  <c:v>Consultancy (in Lakhs)</c:v>
                </c:pt>
                <c:pt idx="4">
                  <c:v>No. of Patent Filled </c:v>
                </c:pt>
                <c:pt idx="5">
                  <c:v>No. of Patent Published</c:v>
                </c:pt>
                <c:pt idx="6">
                  <c:v>No. of Patent Granted</c:v>
                </c:pt>
              </c:strCache>
            </c:strRef>
          </c:cat>
          <c:val>
            <c:numRef>
              <c:f>Sheet1!$F$4:$F$10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1.5</c:v>
                </c:pt>
                <c:pt idx="4">
                  <c:v>9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107968"/>
        <c:axId val="187122048"/>
      </c:barChart>
      <c:catAx>
        <c:axId val="187107968"/>
        <c:scaling>
          <c:orientation val="minMax"/>
        </c:scaling>
        <c:delete val="0"/>
        <c:axPos val="b"/>
        <c:majorTickMark val="out"/>
        <c:minorTickMark val="none"/>
        <c:tickLblPos val="nextTo"/>
        <c:crossAx val="187122048"/>
        <c:crosses val="autoZero"/>
        <c:auto val="1"/>
        <c:lblAlgn val="ctr"/>
        <c:lblOffset val="100"/>
        <c:noMultiLvlLbl val="0"/>
      </c:catAx>
      <c:valAx>
        <c:axId val="187122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71079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2021-22</c:v>
                </c:pt>
              </c:strCache>
            </c:strRef>
          </c:tx>
          <c:invertIfNegative val="0"/>
          <c:cat>
            <c:strRef>
              <c:f>Sheet2!$A$2:$A$7</c:f>
              <c:strCache>
                <c:ptCount val="6"/>
                <c:pt idx="0">
                  <c:v>FACULTY DEVELOPMENT PROGRAM</c:v>
                </c:pt>
                <c:pt idx="1">
                  <c:v>SKILLING PROGRAM</c:v>
                </c:pt>
                <c:pt idx="2">
                  <c:v>SKILLING PROGRAM (HYBRID) with external universities</c:v>
                </c:pt>
                <c:pt idx="3">
                  <c:v>IDEATHON</c:v>
                </c:pt>
                <c:pt idx="4">
                  <c:v>AWARENESS WORKSHOP FOR INDUSTRY</c:v>
                </c:pt>
                <c:pt idx="5">
                  <c:v>SCHOOL TEACHER SKILLING PROGRAM</c:v>
                </c:pt>
              </c:strCache>
            </c:strRef>
          </c:cat>
          <c:val>
            <c:numRef>
              <c:f>Sheet2!$B$2:$B$7</c:f>
              <c:numCache>
                <c:formatCode>General</c:formatCode>
                <c:ptCount val="6"/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2022-23</c:v>
                </c:pt>
              </c:strCache>
            </c:strRef>
          </c:tx>
          <c:invertIfNegative val="0"/>
          <c:cat>
            <c:strRef>
              <c:f>Sheet2!$A$2:$A$7</c:f>
              <c:strCache>
                <c:ptCount val="6"/>
                <c:pt idx="0">
                  <c:v>FACULTY DEVELOPMENT PROGRAM</c:v>
                </c:pt>
                <c:pt idx="1">
                  <c:v>SKILLING PROGRAM</c:v>
                </c:pt>
                <c:pt idx="2">
                  <c:v>SKILLING PROGRAM (HYBRID) with external universities</c:v>
                </c:pt>
                <c:pt idx="3">
                  <c:v>IDEATHON</c:v>
                </c:pt>
                <c:pt idx="4">
                  <c:v>AWARENESS WORKSHOP FOR INDUSTRY</c:v>
                </c:pt>
                <c:pt idx="5">
                  <c:v>SCHOOL TEACHER SKILLING PROGRAM</c:v>
                </c:pt>
              </c:strCache>
            </c:strRef>
          </c:cat>
          <c:val>
            <c:numRef>
              <c:f>Sheet2!$C$2:$C$7</c:f>
              <c:numCache>
                <c:formatCode>General</c:formatCode>
                <c:ptCount val="6"/>
                <c:pt idx="0">
                  <c:v>3</c:v>
                </c:pt>
                <c:pt idx="1">
                  <c:v>10</c:v>
                </c:pt>
                <c:pt idx="3">
                  <c:v>1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2023-24</c:v>
                </c:pt>
              </c:strCache>
            </c:strRef>
          </c:tx>
          <c:invertIfNegative val="0"/>
          <c:cat>
            <c:strRef>
              <c:f>Sheet2!$A$2:$A$7</c:f>
              <c:strCache>
                <c:ptCount val="6"/>
                <c:pt idx="0">
                  <c:v>FACULTY DEVELOPMENT PROGRAM</c:v>
                </c:pt>
                <c:pt idx="1">
                  <c:v>SKILLING PROGRAM</c:v>
                </c:pt>
                <c:pt idx="2">
                  <c:v>SKILLING PROGRAM (HYBRID) with external universities</c:v>
                </c:pt>
                <c:pt idx="3">
                  <c:v>IDEATHON</c:v>
                </c:pt>
                <c:pt idx="4">
                  <c:v>AWARENESS WORKSHOP FOR INDUSTRY</c:v>
                </c:pt>
                <c:pt idx="5">
                  <c:v>SCHOOL TEACHER SKILLING PROGRAM</c:v>
                </c:pt>
              </c:strCache>
            </c:strRef>
          </c:cat>
          <c:val>
            <c:numRef>
              <c:f>Sheet2!$D$2:$D$7</c:f>
              <c:numCache>
                <c:formatCode>General</c:formatCode>
                <c:ptCount val="6"/>
                <c:pt idx="0">
                  <c:v>10</c:v>
                </c:pt>
                <c:pt idx="1">
                  <c:v>29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649024"/>
        <c:axId val="187650816"/>
      </c:barChart>
      <c:catAx>
        <c:axId val="187649024"/>
        <c:scaling>
          <c:orientation val="minMax"/>
        </c:scaling>
        <c:delete val="0"/>
        <c:axPos val="b"/>
        <c:majorTickMark val="out"/>
        <c:minorTickMark val="none"/>
        <c:tickLblPos val="nextTo"/>
        <c:crossAx val="187650816"/>
        <c:crosses val="autoZero"/>
        <c:auto val="1"/>
        <c:lblAlgn val="ctr"/>
        <c:lblOffset val="100"/>
        <c:noMultiLvlLbl val="0"/>
      </c:catAx>
      <c:valAx>
        <c:axId val="18765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7649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2022-23</c:v>
                </c:pt>
              </c:strCache>
            </c:strRef>
          </c:tx>
          <c:invertIfNegative val="0"/>
          <c:cat>
            <c:strRef>
              <c:f>Sheet3!$A$2:$A$5</c:f>
              <c:strCache>
                <c:ptCount val="4"/>
                <c:pt idx="0">
                  <c:v>OPEN DAY FOR SCHOOL STUDENTS</c:v>
                </c:pt>
                <c:pt idx="1">
                  <c:v>ANNUAL CONFERENCE</c:v>
                </c:pt>
                <c:pt idx="2">
                  <c:v>MISCELLANEOUS ACTIVITIES</c:v>
                </c:pt>
                <c:pt idx="3">
                  <c:v>Online Webinars</c:v>
                </c:pt>
              </c:strCache>
            </c:strRef>
          </c:cat>
          <c:val>
            <c:numRef>
              <c:f>Sheet3!$B$2:$B$5</c:f>
              <c:numCache>
                <c:formatCode>General</c:formatCode>
                <c:ptCount val="4"/>
                <c:pt idx="0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2023-24</c:v>
                </c:pt>
              </c:strCache>
            </c:strRef>
          </c:tx>
          <c:invertIfNegative val="0"/>
          <c:cat>
            <c:strRef>
              <c:f>Sheet3!$A$2:$A$5</c:f>
              <c:strCache>
                <c:ptCount val="4"/>
                <c:pt idx="0">
                  <c:v>OPEN DAY FOR SCHOOL STUDENTS</c:v>
                </c:pt>
                <c:pt idx="1">
                  <c:v>ANNUAL CONFERENCE</c:v>
                </c:pt>
                <c:pt idx="2">
                  <c:v>MISCELLANEOUS ACTIVITIES</c:v>
                </c:pt>
                <c:pt idx="3">
                  <c:v>Online Webinars</c:v>
                </c:pt>
              </c:strCache>
            </c:strRef>
          </c:cat>
          <c:val>
            <c:numRef>
              <c:f>Sheet3!$C$2:$C$5</c:f>
              <c:numCache>
                <c:formatCode>General</c:formatCode>
                <c:ptCount val="4"/>
                <c:pt idx="0">
                  <c:v>12</c:v>
                </c:pt>
              </c:numCache>
            </c:numRef>
          </c:val>
        </c:ser>
        <c:ser>
          <c:idx val="2"/>
          <c:order val="2"/>
          <c:tx>
            <c:strRef>
              <c:f>Sheet3!$D$1</c:f>
              <c:strCache>
                <c:ptCount val="1"/>
                <c:pt idx="0">
                  <c:v>2024-25</c:v>
                </c:pt>
              </c:strCache>
            </c:strRef>
          </c:tx>
          <c:invertIfNegative val="0"/>
          <c:cat>
            <c:strRef>
              <c:f>Sheet3!$A$2:$A$5</c:f>
              <c:strCache>
                <c:ptCount val="4"/>
                <c:pt idx="0">
                  <c:v>OPEN DAY FOR SCHOOL STUDENTS</c:v>
                </c:pt>
                <c:pt idx="1">
                  <c:v>ANNUAL CONFERENCE</c:v>
                </c:pt>
                <c:pt idx="2">
                  <c:v>MISCELLANEOUS ACTIVITIES</c:v>
                </c:pt>
                <c:pt idx="3">
                  <c:v>Online Webinars</c:v>
                </c:pt>
              </c:strCache>
            </c:strRef>
          </c:cat>
          <c:val>
            <c:numRef>
              <c:f>Sheet3!$D$2:$D$5</c:f>
              <c:numCache>
                <c:formatCode>General</c:formatCode>
                <c:ptCount val="4"/>
                <c:pt idx="0">
                  <c:v>5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669888"/>
        <c:axId val="187683968"/>
      </c:barChart>
      <c:catAx>
        <c:axId val="187669888"/>
        <c:scaling>
          <c:orientation val="minMax"/>
        </c:scaling>
        <c:delete val="0"/>
        <c:axPos val="b"/>
        <c:majorTickMark val="out"/>
        <c:minorTickMark val="none"/>
        <c:tickLblPos val="nextTo"/>
        <c:crossAx val="187683968"/>
        <c:crosses val="autoZero"/>
        <c:auto val="1"/>
        <c:lblAlgn val="ctr"/>
        <c:lblOffset val="100"/>
        <c:noMultiLvlLbl val="0"/>
      </c:catAx>
      <c:valAx>
        <c:axId val="187683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76698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AICTE IDEA LAB MIET MEERUT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4E119-541F-40FF-8A37-0F4B95A9AE61}" type="datetimeFigureOut">
              <a:rPr lang="en-IN" smtClean="0"/>
              <a:t>13-08-2025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76D1E-EC79-4A25-A680-7E5F1C47A3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8597069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AICTE IDEA LAB MIET MEERUT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8BC3A-A003-4867-9CF9-51D6BC33197C}" type="datetimeFigureOut">
              <a:rPr lang="en-IN" smtClean="0"/>
              <a:t>13-08-2025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02D3E-D491-4D4B-A64B-53C86ACE40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866890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AICTE IDEA LAB MIET MEERUT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13F5471-49A0-4816-8929-C1481A973B96}" type="datetime1">
              <a:rPr lang="en-IN" smtClean="0"/>
              <a:t>13-08-2025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2D3E-D491-4D4B-A64B-53C86ACE4053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0413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B02D3E-D491-4D4B-A64B-53C86ACE4053}" type="slidenum">
              <a:rPr lang="en-IN" smtClean="0"/>
              <a:t>2</a:t>
            </a:fld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1AD1A36-F001-4D06-A7CC-8EF0D5BF13C6}" type="datetime1">
              <a:rPr lang="en-IN" smtClean="0"/>
              <a:t>13-08-2025</a:t>
            </a:fld>
            <a:endParaRPr lang="en-IN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AICTE IDEA LAB MIET MEERUT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9281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2CC7-D44A-4250-96BE-C099B08A6D03}" type="datetime1">
              <a:rPr lang="en-IN" smtClean="0"/>
              <a:t>13-08-2025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029" name="Picture 5" descr="https://miet.ac.in/images/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88640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Dell\Downloads\28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-99392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32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719A-5408-44F4-BABA-866321537F26}" type="datetime1">
              <a:rPr lang="en-IN" smtClean="0"/>
              <a:t>13-08-2025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9306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2CD74-AF15-453C-BE95-5DA87A2C9EEC}" type="datetime1">
              <a:rPr lang="en-IN" smtClean="0"/>
              <a:t>13-08-2025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532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C8C3-A4E4-4BAB-9F84-7EF8D9246E68}" type="datetime1">
              <a:rPr lang="en-IN" smtClean="0"/>
              <a:t>13-08-2025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340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DE70C-1F19-4E4E-AFDA-7945A6BDE96E}" type="datetime1">
              <a:rPr lang="en-IN" smtClean="0"/>
              <a:t>13-08-2025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44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B239-04B5-49F8-BAF4-1B62025830FC}" type="datetime1">
              <a:rPr lang="en-IN" smtClean="0"/>
              <a:t>13-08-2025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566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E2E7-58B6-422A-B0AC-EA9417AC561B}" type="datetime1">
              <a:rPr lang="en-IN" smtClean="0"/>
              <a:t>13-08-2025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872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C9F4-DBE6-4D20-B0B2-A959EBB856A4}" type="datetime1">
              <a:rPr lang="en-IN" smtClean="0"/>
              <a:t>13-08-2025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423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C8B8-9B46-490C-92C5-F51C822C1A66}" type="datetime1">
              <a:rPr lang="en-IN" smtClean="0"/>
              <a:t>13-08-2025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0688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BD95F-615F-4F97-9074-7D39B97BEA93}" type="datetime1">
              <a:rPr lang="en-IN" smtClean="0"/>
              <a:t>13-08-2025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21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9489-0E86-495F-9A99-EECCB022E567}" type="datetime1">
              <a:rPr lang="en-IN" smtClean="0"/>
              <a:t>13-08-2025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205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B7680-A330-43D9-8D6C-0308026824BC}" type="datetime1">
              <a:rPr lang="en-IN" smtClean="0"/>
              <a:t>13-08-2025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0E880-EEC6-4E7A-817C-37261191FB1C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Picture 5" descr="https://miet.ac.in/images/logo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88640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Dell\Downloads\28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-99392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36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53846" y="2060848"/>
            <a:ext cx="8820472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b="1" dirty="0"/>
              <a:t>CENTRAL FACILITY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731634" y="3140968"/>
            <a:ext cx="7664896" cy="648072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 AICTE IDEA Lab</a:t>
            </a:r>
            <a:endParaRPr lang="en-IN" sz="4400" b="1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051992" y="4797152"/>
            <a:ext cx="766489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b="1" dirty="0">
                <a:solidFill>
                  <a:schemeClr val="tx1"/>
                </a:solidFill>
              </a:rPr>
              <a:t>Presented By:</a:t>
            </a:r>
          </a:p>
          <a:p>
            <a:pPr algn="r"/>
            <a:r>
              <a:rPr lang="en-US" sz="2800" b="1" dirty="0">
                <a:solidFill>
                  <a:schemeClr val="tx1"/>
                </a:solidFill>
              </a:rPr>
              <a:t>Mohini Preetam Singh</a:t>
            </a:r>
          </a:p>
          <a:p>
            <a:pPr algn="r"/>
            <a:r>
              <a:rPr lang="en-US" sz="2800" b="1" dirty="0">
                <a:solidFill>
                  <a:schemeClr val="tx1"/>
                </a:solidFill>
              </a:rPr>
              <a:t>(Coordinator)</a:t>
            </a:r>
            <a:endParaRPr lang="en-IN" sz="28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0"/>
            <a:ext cx="777191" cy="1340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43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720486"/>
              </p:ext>
            </p:extLst>
          </p:nvPr>
        </p:nvGraphicFramePr>
        <p:xfrm>
          <a:off x="251522" y="1628801"/>
          <a:ext cx="8640955" cy="46161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xmlns="" val="2909811465"/>
                    </a:ext>
                  </a:extLst>
                </a:gridCol>
                <a:gridCol w="12961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1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17659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Outcome of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Action to be taken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7727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Particulars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2021-22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2022-23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2023-24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2024-25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2025-26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67827">
                <a:tc>
                  <a:txBody>
                    <a:bodyPr/>
                    <a:lstStyle/>
                    <a:p>
                      <a:r>
                        <a:rPr lang="en-IN" sz="1600" dirty="0"/>
                        <a:t>CREATIVITY, INNOVATION &amp; ENTREPRENEURSHIP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/>
                    </a:p>
                    <a:p>
                      <a:pPr algn="ctr"/>
                      <a:r>
                        <a:rPr lang="en-IN" sz="16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/>
                    </a:p>
                    <a:p>
                      <a:pPr algn="ctr"/>
                      <a:endParaRPr lang="en-IN" sz="1600" dirty="0"/>
                    </a:p>
                    <a:p>
                      <a:pPr algn="ctr"/>
                      <a:r>
                        <a:rPr lang="en-IN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  <a:p>
                      <a:endParaRPr lang="en-IN" sz="1600" dirty="0"/>
                    </a:p>
                    <a:p>
                      <a:r>
                        <a:rPr lang="en-IN" sz="1600" dirty="0" err="1"/>
                        <a:t>Ideathon</a:t>
                      </a:r>
                      <a:r>
                        <a:rPr lang="en-IN" sz="1600" dirty="0"/>
                        <a:t>- 01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  <a:p>
                      <a:endParaRPr lang="en-IN" sz="1600" dirty="0"/>
                    </a:p>
                    <a:p>
                      <a:r>
                        <a:rPr lang="en-IN" sz="1600" dirty="0" err="1"/>
                        <a:t>Ideathon</a:t>
                      </a:r>
                      <a:r>
                        <a:rPr lang="en-IN" sz="1600" dirty="0"/>
                        <a:t>- 02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600" dirty="0" smtClean="0"/>
                    </a:p>
                    <a:p>
                      <a:r>
                        <a:rPr lang="en-IN" sz="1600" dirty="0" err="1" smtClean="0"/>
                        <a:t>Ideathon</a:t>
                      </a:r>
                      <a:r>
                        <a:rPr lang="en-IN" sz="1600" dirty="0" smtClean="0"/>
                        <a:t> in September</a:t>
                      </a:r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52978">
                <a:tc>
                  <a:txBody>
                    <a:bodyPr/>
                    <a:lstStyle/>
                    <a:p>
                      <a:r>
                        <a:rPr lang="en-IN" sz="1600" dirty="0"/>
                        <a:t>IDEA TO BUSINESS 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 </a:t>
                      </a:r>
                    </a:p>
                    <a:p>
                      <a:pPr algn="ctr"/>
                      <a:r>
                        <a:rPr lang="en-IN" sz="16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/>
                    </a:p>
                    <a:p>
                      <a:pPr algn="ctr"/>
                      <a:endParaRPr lang="en-IN" sz="1600" dirty="0"/>
                    </a:p>
                    <a:p>
                      <a:pPr algn="ctr"/>
                      <a:r>
                        <a:rPr lang="en-IN" sz="1600" dirty="0"/>
                        <a:t> </a:t>
                      </a:r>
                    </a:p>
                    <a:p>
                      <a:pPr algn="ctr"/>
                      <a:r>
                        <a:rPr lang="en-IN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 </a:t>
                      </a:r>
                    </a:p>
                    <a:p>
                      <a:endParaRPr lang="en-IN" sz="1600" dirty="0"/>
                    </a:p>
                    <a:p>
                      <a:r>
                        <a:rPr lang="en-IN" sz="1600" dirty="0"/>
                        <a:t>         </a:t>
                      </a:r>
                    </a:p>
                    <a:p>
                      <a:r>
                        <a:rPr lang="en-IN" sz="1600" dirty="0"/>
                        <a:t>       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Pitch Perfect Competition (in association with IHFC, Delhi)- 01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Pitch Perfect Competition in even semester</a:t>
                      </a:r>
                      <a:endParaRPr lang="en-I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75856" y="886574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 Academic Outcome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A748-80B3-4DAE-BF2F-6F8FB03B8D04}" type="datetime1">
              <a:rPr lang="en-IN" smtClean="0"/>
              <a:t>13-08-2025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2</a:t>
            </a:fld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2843808" y="476672"/>
            <a:ext cx="3078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/>
              <a:t>AICTE IDEA LAB MIET MEERUT</a:t>
            </a:r>
            <a:endParaRPr lang="en-IN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133"/>
            <a:ext cx="777191" cy="1340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267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3542"/>
            <a:ext cx="7416824" cy="720080"/>
          </a:xfrm>
        </p:spPr>
        <p:txBody>
          <a:bodyPr>
            <a:noAutofit/>
          </a:bodyPr>
          <a:lstStyle/>
          <a:p>
            <a:r>
              <a:rPr lang="en-IN" sz="2400" b="1" dirty="0" smtClean="0"/>
              <a:t>AICTE IDEA LAB MIET MEERUT</a:t>
            </a:r>
            <a:endParaRPr lang="en-IN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733622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Research and Innovation Outcome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EB1EF-C316-45DD-B246-ADF5BE5D931B}" type="datetime1">
              <a:rPr lang="en-IN" smtClean="0"/>
              <a:t>13-08-2025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3</a:t>
            </a:fld>
            <a:endParaRPr lang="en-IN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519706"/>
              </p:ext>
            </p:extLst>
          </p:nvPr>
        </p:nvGraphicFramePr>
        <p:xfrm>
          <a:off x="539553" y="1700808"/>
          <a:ext cx="7776861" cy="410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8309"/>
                <a:gridCol w="1194638"/>
                <a:gridCol w="1194638"/>
                <a:gridCol w="1194638"/>
                <a:gridCol w="1194638"/>
              </a:tblGrid>
              <a:tr h="5130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 dirty="0">
                          <a:effectLst/>
                        </a:rPr>
                        <a:t>Particulars</a:t>
                      </a:r>
                      <a:endParaRPr lang="en-IN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2021-22</a:t>
                      </a:r>
                      <a:endParaRPr lang="en-IN" sz="18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2022-23</a:t>
                      </a:r>
                      <a:endParaRPr lang="en-IN" sz="18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2023-24</a:t>
                      </a:r>
                      <a:endParaRPr lang="en-IN" sz="18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2024-25</a:t>
                      </a:r>
                      <a:endParaRPr lang="en-IN" sz="18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</a:tr>
              <a:tr h="5130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800" u="none" strike="noStrike" dirty="0">
                          <a:effectLst/>
                        </a:rPr>
                        <a:t>SPONSORED PROJECTS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3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1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</a:tr>
              <a:tr h="5130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800" u="none" strike="noStrike">
                          <a:effectLst/>
                        </a:rPr>
                        <a:t>SPONSORED WORKSHOPS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 dirty="0">
                          <a:effectLst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2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</a:tr>
              <a:tr h="5130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800" u="none" strike="noStrike" dirty="0" err="1">
                          <a:effectLst/>
                        </a:rPr>
                        <a:t>MoU’s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 dirty="0">
                          <a:effectLst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4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</a:tr>
              <a:tr h="5130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800" u="none" strike="noStrike">
                          <a:effectLst/>
                        </a:rPr>
                        <a:t>Consultancy (in Lakhs)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 dirty="0">
                          <a:effectLst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 dirty="0">
                          <a:effectLst/>
                        </a:rPr>
                        <a:t>1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1.5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</a:tr>
              <a:tr h="5130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800" u="none" strike="noStrike">
                          <a:effectLst/>
                        </a:rPr>
                        <a:t>No. of Patent Filled 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 dirty="0">
                          <a:effectLst/>
                        </a:rPr>
                        <a:t>1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 dirty="0">
                          <a:effectLst/>
                        </a:rPr>
                        <a:t>9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</a:tr>
              <a:tr h="5130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800" u="none" strike="noStrike">
                          <a:effectLst/>
                        </a:rPr>
                        <a:t>No. of Patent Published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 dirty="0">
                          <a:effectLst/>
                        </a:rPr>
                        <a:t>5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</a:tr>
              <a:tr h="5130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800" u="none" strike="noStrike">
                          <a:effectLst/>
                        </a:rPr>
                        <a:t>No. of Patent Granted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 dirty="0">
                          <a:effectLst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>
                          <a:effectLst/>
                        </a:rPr>
                        <a:t> 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800" u="none" strike="noStrike" dirty="0">
                          <a:effectLst/>
                        </a:rPr>
                        <a:t> </a:t>
                      </a:r>
                      <a:endParaRPr lang="en-IN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43" marR="5443" marT="5443" marB="0" anchor="ctr"/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2247" y="63238"/>
            <a:ext cx="777191" cy="1340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67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8C9F4-DBE6-4D20-B0B2-A959EBB856A4}" type="datetime1">
              <a:rPr lang="en-IN" smtClean="0"/>
              <a:t>13-08-2025</a:t>
            </a:fld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4</a:t>
            </a:fld>
            <a:endParaRPr lang="en-IN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6657818"/>
              </p:ext>
            </p:extLst>
          </p:nvPr>
        </p:nvGraphicFramePr>
        <p:xfrm>
          <a:off x="1187624" y="1628800"/>
          <a:ext cx="720080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691680" y="620688"/>
            <a:ext cx="5626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/>
              <a:t>AICTE IDEA LAB MIET MEERUT</a:t>
            </a:r>
            <a:endParaRPr lang="en-IN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4624"/>
            <a:ext cx="777191" cy="1340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6114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-27384"/>
            <a:ext cx="7416824" cy="720080"/>
          </a:xfrm>
        </p:spPr>
        <p:txBody>
          <a:bodyPr>
            <a:noAutofit/>
          </a:bodyPr>
          <a:lstStyle/>
          <a:p>
            <a:r>
              <a:rPr lang="en-IN" sz="2600" b="1" dirty="0"/>
              <a:t>AICTE IDEA LAB MIET MEERUT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01508"/>
              </p:ext>
            </p:extLst>
          </p:nvPr>
        </p:nvGraphicFramePr>
        <p:xfrm>
          <a:off x="467544" y="1329417"/>
          <a:ext cx="8496944" cy="5528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3426">
                  <a:extLst>
                    <a:ext uri="{9D8B030D-6E8A-4147-A177-3AD203B41FA5}">
                      <a16:colId xmlns:a16="http://schemas.microsoft.com/office/drawing/2014/main" xmlns="" val="3789132787"/>
                    </a:ext>
                  </a:extLst>
                </a:gridCol>
                <a:gridCol w="13704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34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334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19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3909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Outcome of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Action to be taken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5597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Particulars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2021-22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2022-23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2023-24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2024-25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2025-26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51195">
                <a:tc>
                  <a:txBody>
                    <a:bodyPr/>
                    <a:lstStyle/>
                    <a:p>
                      <a:r>
                        <a:rPr lang="en-IN" dirty="0"/>
                        <a:t>FACULTY DEVELOPMENT PROGRAM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 </a:t>
                      </a:r>
                      <a:r>
                        <a:rPr lang="en-IN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  </a:t>
                      </a:r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7507">
                <a:tc>
                  <a:txBody>
                    <a:bodyPr/>
                    <a:lstStyle/>
                    <a:p>
                      <a:r>
                        <a:rPr lang="en-IN" dirty="0"/>
                        <a:t>SKILLING PROGRAM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 </a:t>
                      </a:r>
                      <a:r>
                        <a:rPr lang="en-IN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 </a:t>
                      </a:r>
                      <a:r>
                        <a:rPr lang="en-IN" dirty="0" smtClean="0"/>
                        <a:t>29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15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51195">
                <a:tc>
                  <a:txBody>
                    <a:bodyPr/>
                    <a:lstStyle/>
                    <a:p>
                      <a:r>
                        <a:rPr lang="en-IN" dirty="0"/>
                        <a:t>SKILLING PROGRAM (HYBRID) with external universities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5034560"/>
                  </a:ext>
                </a:extLst>
              </a:tr>
              <a:tr h="5414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IDEATHON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 </a:t>
                      </a:r>
                      <a:r>
                        <a:rPr lang="en-IN" dirty="0" smtClean="0"/>
                        <a:t>2</a:t>
                      </a: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 </a:t>
                      </a:r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aseline="0" dirty="0" smtClean="0"/>
                        <a:t> </a:t>
                      </a:r>
                      <a:r>
                        <a:rPr lang="en-IN" dirty="0" smtClean="0"/>
                        <a:t>  </a:t>
                      </a:r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 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51195">
                <a:tc>
                  <a:txBody>
                    <a:bodyPr/>
                    <a:lstStyle/>
                    <a:p>
                      <a:r>
                        <a:rPr lang="en-IN" dirty="0"/>
                        <a:t>AWARENESS WORKSHOP FOR INDUSTRY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</a:t>
                      </a:r>
                      <a:r>
                        <a:rPr lang="en-IN" dirty="0" smtClean="0"/>
                        <a:t>   </a:t>
                      </a:r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5836">
                <a:tc>
                  <a:txBody>
                    <a:bodyPr/>
                    <a:lstStyle/>
                    <a:p>
                      <a:r>
                        <a:rPr lang="en-IN" dirty="0"/>
                        <a:t>SCHOOL TEACHER SKILLING PROGRAM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  </a:t>
                      </a:r>
                      <a:r>
                        <a:rPr lang="en-IN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87824" y="61139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TRAININGS and WORKSHOPS</a:t>
            </a:r>
            <a:endParaRPr lang="en-US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B2D9B-37C2-40BE-A0EB-2AAD6900D083}" type="datetime1">
              <a:rPr lang="en-IN" smtClean="0"/>
              <a:t>13-08-2025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5</a:t>
            </a:fld>
            <a:endParaRPr lang="en-IN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0"/>
            <a:ext cx="777191" cy="119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0974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A4FD-67DE-4311-8FB9-5D7ED5CACE4E}" type="datetime1">
              <a:rPr lang="en-IN" smtClean="0"/>
              <a:t>13-08-2025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6</a:t>
            </a:fld>
            <a:endParaRPr lang="en-IN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8436747"/>
              </p:ext>
            </p:extLst>
          </p:nvPr>
        </p:nvGraphicFramePr>
        <p:xfrm>
          <a:off x="971600" y="1340768"/>
          <a:ext cx="7416824" cy="4683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1691680" y="620688"/>
            <a:ext cx="5626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/>
              <a:t>AICTE IDEA LAB MIET MEERUT</a:t>
            </a:r>
            <a:endParaRPr lang="en-IN" sz="2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0"/>
            <a:ext cx="777191" cy="1340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1923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9196C5E-226A-F21E-4D11-5927D343AE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F3464F-D520-F7C5-FFDD-487889148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-27384"/>
            <a:ext cx="7416824" cy="720080"/>
          </a:xfrm>
        </p:spPr>
        <p:txBody>
          <a:bodyPr>
            <a:noAutofit/>
          </a:bodyPr>
          <a:lstStyle/>
          <a:p>
            <a:r>
              <a:rPr lang="en-IN" sz="2600" b="1" dirty="0"/>
              <a:t>AICTE IDEA LAB MIET MEERUT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3ABA90CC-1135-E7EC-F46B-2C7A2627D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259623"/>
              </p:ext>
            </p:extLst>
          </p:nvPr>
        </p:nvGraphicFramePr>
        <p:xfrm>
          <a:off x="107503" y="1484784"/>
          <a:ext cx="8928993" cy="3758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4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6963">
                  <a:extLst>
                    <a:ext uri="{9D8B030D-6E8A-4147-A177-3AD203B41FA5}">
                      <a16:colId xmlns:a16="http://schemas.microsoft.com/office/drawing/2014/main" xmlns="" val="378913278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56224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IN" dirty="0"/>
                        <a:t>Outcome of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Action to be taken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9748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Particulars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2021-22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2022-23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2023-24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2024-25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/>
                        <a:t>2025-26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4851">
                <a:tc>
                  <a:txBody>
                    <a:bodyPr/>
                    <a:lstStyle/>
                    <a:p>
                      <a:r>
                        <a:rPr lang="en-IN" dirty="0"/>
                        <a:t>OPEN DAY FOR SCHOOL STUDENTS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  </a:t>
                      </a:r>
                    </a:p>
                    <a:p>
                      <a:r>
                        <a:rPr lang="en-IN" dirty="0"/>
                        <a:t>      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</a:t>
                      </a:r>
                    </a:p>
                    <a:p>
                      <a:r>
                        <a:rPr lang="en-IN" dirty="0"/>
                        <a:t>       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 </a:t>
                      </a:r>
                    </a:p>
                    <a:p>
                      <a:r>
                        <a:rPr lang="en-IN" dirty="0"/>
                        <a:t>     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 smtClean="0"/>
                    </a:p>
                    <a:p>
                      <a:r>
                        <a:rPr lang="en-IN" dirty="0" smtClean="0"/>
                        <a:t>          2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5244">
                <a:tc>
                  <a:txBody>
                    <a:bodyPr/>
                    <a:lstStyle/>
                    <a:p>
                      <a:r>
                        <a:rPr lang="en-IN" dirty="0"/>
                        <a:t>ANNUAL CONFERENCE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56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MISCELLANEOUS ACTIVITIES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2235">
                <a:tc>
                  <a:txBody>
                    <a:bodyPr/>
                    <a:lstStyle/>
                    <a:p>
                      <a:r>
                        <a:rPr lang="en-IN" dirty="0"/>
                        <a:t>Online Webinars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     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 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C6C7A21-AB27-51F2-2959-7C0DC364B293}"/>
              </a:ext>
            </a:extLst>
          </p:cNvPr>
          <p:cNvSpPr txBox="1"/>
          <p:nvPr/>
        </p:nvSpPr>
        <p:spPr>
          <a:xfrm>
            <a:off x="3851920" y="597931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TRAININGS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85CE-317C-415D-8B19-46D9B2D09409}" type="datetime1">
              <a:rPr lang="en-IN" smtClean="0"/>
              <a:t>13-08-2025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7</a:t>
            </a:fld>
            <a:endParaRPr lang="en-IN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3436"/>
            <a:ext cx="777191" cy="1340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9675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A0D4E-F4AC-4277-BC05-1B69215B4803}" type="datetime1">
              <a:rPr lang="en-IN" smtClean="0"/>
              <a:t>13-08-2025</a:t>
            </a:fld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E880-EEC6-4E7A-817C-37261191FB1C}" type="slidenum">
              <a:rPr lang="en-IN" smtClean="0"/>
              <a:t>8</a:t>
            </a:fld>
            <a:endParaRPr lang="en-IN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7104970"/>
              </p:ext>
            </p:extLst>
          </p:nvPr>
        </p:nvGraphicFramePr>
        <p:xfrm>
          <a:off x="755576" y="1340768"/>
          <a:ext cx="7416824" cy="4395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691680" y="620688"/>
            <a:ext cx="5626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/>
              <a:t>AICTE IDEA LAB MIET MEERUT</a:t>
            </a:r>
            <a:endParaRPr lang="en-IN" sz="24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AutoShape 4" descr="IDEA LAB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7937"/>
            <a:ext cx="777191" cy="1340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0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6520</TotalTime>
  <Words>299</Words>
  <Application>Microsoft Office PowerPoint</Application>
  <PresentationFormat>On-screen Show (4:3)</PresentationFormat>
  <Paragraphs>171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AICTE IDEA LAB MIET MEERUT</vt:lpstr>
      <vt:lpstr>AICTE IDEA LAB MIET MEERUT</vt:lpstr>
      <vt:lpstr>AICTE IDEA LAB MIET MEERUT</vt:lpstr>
      <vt:lpstr>AICTE IDEA LAB MIET MEERUT</vt:lpstr>
      <vt:lpstr>AICTE IDEA LAB MIET MEERUT</vt:lpstr>
      <vt:lpstr>AICTE IDEA LAB MIET MEERUT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 Policy</dc:title>
  <dc:creator>Dell</dc:creator>
  <cp:lastModifiedBy>Dell</cp:lastModifiedBy>
  <cp:revision>63</cp:revision>
  <dcterms:created xsi:type="dcterms:W3CDTF">2025-04-10T08:40:49Z</dcterms:created>
  <dcterms:modified xsi:type="dcterms:W3CDTF">2025-08-13T09:25:31Z</dcterms:modified>
</cp:coreProperties>
</file>